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63"/>
  </p:notesMasterIdLst>
  <p:handoutMasterIdLst>
    <p:handoutMasterId r:id="rId64"/>
  </p:handoutMasterIdLst>
  <p:sldIdLst>
    <p:sldId id="409" r:id="rId9"/>
    <p:sldId id="481" r:id="rId10"/>
    <p:sldId id="482" r:id="rId11"/>
    <p:sldId id="483" r:id="rId12"/>
    <p:sldId id="499" r:id="rId13"/>
    <p:sldId id="484" r:id="rId14"/>
    <p:sldId id="485" r:id="rId15"/>
    <p:sldId id="486" r:id="rId16"/>
    <p:sldId id="489" r:id="rId17"/>
    <p:sldId id="490" r:id="rId18"/>
    <p:sldId id="511" r:id="rId19"/>
    <p:sldId id="488" r:id="rId20"/>
    <p:sldId id="512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508" r:id="rId29"/>
    <p:sldId id="509" r:id="rId30"/>
    <p:sldId id="510" r:id="rId31"/>
    <p:sldId id="498" r:id="rId32"/>
    <p:sldId id="500" r:id="rId33"/>
    <p:sldId id="501" r:id="rId34"/>
    <p:sldId id="502" r:id="rId35"/>
    <p:sldId id="503" r:id="rId36"/>
    <p:sldId id="507" r:id="rId37"/>
    <p:sldId id="504" r:id="rId38"/>
    <p:sldId id="506" r:id="rId39"/>
    <p:sldId id="505" r:id="rId40"/>
    <p:sldId id="487" r:id="rId41"/>
    <p:sldId id="445" r:id="rId42"/>
    <p:sldId id="443" r:id="rId43"/>
    <p:sldId id="449" r:id="rId44"/>
    <p:sldId id="450" r:id="rId45"/>
    <p:sldId id="421" r:id="rId46"/>
    <p:sldId id="451" r:id="rId47"/>
    <p:sldId id="454" r:id="rId48"/>
    <p:sldId id="455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3" r:id="rId57"/>
    <p:sldId id="464" r:id="rId58"/>
    <p:sldId id="465" r:id="rId59"/>
    <p:sldId id="467" r:id="rId60"/>
    <p:sldId id="468" r:id="rId61"/>
    <p:sldId id="469" r:id="rId62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81"/>
            <p14:sldId id="482"/>
            <p14:sldId id="483"/>
            <p14:sldId id="499"/>
            <p14:sldId id="484"/>
            <p14:sldId id="485"/>
            <p14:sldId id="486"/>
            <p14:sldId id="489"/>
            <p14:sldId id="490"/>
            <p14:sldId id="511"/>
            <p14:sldId id="488"/>
            <p14:sldId id="512"/>
            <p14:sldId id="491"/>
            <p14:sldId id="492"/>
            <p14:sldId id="493"/>
            <p14:sldId id="494"/>
            <p14:sldId id="495"/>
            <p14:sldId id="496"/>
            <p14:sldId id="497"/>
            <p14:sldId id="508"/>
            <p14:sldId id="509"/>
            <p14:sldId id="510"/>
            <p14:sldId id="498"/>
            <p14:sldId id="500"/>
            <p14:sldId id="501"/>
            <p14:sldId id="502"/>
            <p14:sldId id="503"/>
            <p14:sldId id="507"/>
            <p14:sldId id="504"/>
            <p14:sldId id="506"/>
            <p14:sldId id="505"/>
            <p14:sldId id="487"/>
            <p14:sldId id="445"/>
            <p14:sldId id="443"/>
            <p14:sldId id="449"/>
            <p14:sldId id="450"/>
            <p14:sldId id="421"/>
            <p14:sldId id="451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howGuides="1">
      <p:cViewPr varScale="1">
        <p:scale>
          <a:sx n="128" d="100"/>
          <a:sy n="128" d="100"/>
        </p:scale>
        <p:origin x="144" y="558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handoutMaster" Target="handoutMasters/handoutMaster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26/04/2021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graph_repr_list.PNG" TargetMode="External"/><Relationship Id="rId2" Type="http://schemas.openxmlformats.org/officeDocument/2006/relationships/image" Target="file:///E:\github\cours_comp\graph_repr_1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graph_repr_matrix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wolfram_TravelingSalesmanProblem_1000.gif" TargetMode="External"/><Relationship Id="rId2" Type="http://schemas.openxmlformats.org/officeDocument/2006/relationships/image" Target="file:///E:\github\cours_comp\wolfram_HamiltonianPlatonicCycles_751.gi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ODSA_tsp_2.PNG" TargetMode="External"/><Relationship Id="rId5" Type="http://schemas.openxmlformats.org/officeDocument/2006/relationships/image" Target="file:///E:\github\cours_comp\ODSA_tsp_1.PNG" TargetMode="External"/><Relationship Id="rId4" Type="http://schemas.openxmlformats.org/officeDocument/2006/relationships/image" Target="file:///E:\github\cours_comp\ODSA_hamcyc.P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asse-science_sat_col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Turing_Machine_Model_Davey_2012.jp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350px-Difference_between_deterministic_and_Nondeterministic.svg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langages_et_accepteurs.jpg" TargetMode="External"/><Relationship Id="rId2" Type="http://schemas.openxmlformats.org/officeDocument/2006/relationships/image" Target="file:///E:\github\cours_comp\Hierarchie_chomsky.sv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chomskey.p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moji_facebook_loudly-crying-face_1f62d.png" TargetMode="External"/><Relationship Id="rId4" Type="http://schemas.openxmlformats.org/officeDocument/2006/relationships/image" Target="file:///E:\github\cours_comp\emoji_facebook_smiling-face-with-open-mouth-and-smiling-eyes_1f604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annealing_1.PNG" TargetMode="External"/><Relationship Id="rId2" Type="http://schemas.openxmlformats.org/officeDocument/2006/relationships/hyperlink" Target="https://www.youtube.com/watch?v=iaq_Fpr4KZc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annealing_fujitsu_2.png" TargetMode="External"/><Relationship Id="rId4" Type="http://schemas.openxmlformats.org/officeDocument/2006/relationships/image" Target="file:///E:\github\cours_comp\annealing_fujitsu_1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8_committee_machine_1.PNG" TargetMode="External"/><Relationship Id="rId2" Type="http://schemas.openxmlformats.org/officeDocument/2006/relationships/image" Target="file:///E:\github\cours_comp\18_committee_machine_2.PNG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9_krzakala_zdeborava.PNG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7_krzakala_montanari.PN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9_scalefree_solver_times.PNG" TargetMode="External"/><Relationship Id="rId2" Type="http://schemas.openxmlformats.org/officeDocument/2006/relationships/image" Target="file:///E:\github\cours_comp\19_scalefree_proportion_of_satisf_formulas.PN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VaughanPratt.JPG" TargetMode="External"/><Relationship Id="rId2" Type="http://schemas.openxmlformats.org/officeDocument/2006/relationships/image" Target="file:///E:\github\cours_comp\pratt_paper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pratt_wolfram_certificate_txt.PNG" TargetMode="Externa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220px-Carl_Friedrich_Gauss_1840_by_Jensen.jpg" TargetMode="External"/><Relationship Id="rId2" Type="http://schemas.openxmlformats.org/officeDocument/2006/relationships/image" Target="file:///E:\github\cours_comp\multiplication_nlogn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170px-VStrassen_19791026_340.jpg" TargetMode="External"/><Relationship Id="rId4" Type="http://schemas.openxmlformats.org/officeDocument/2006/relationships/image" Target="file:///E:\github\cours_comp\Anatolii_Karatsuba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wave_map_coloring_CSP4colors1.png" TargetMode="External"/><Relationship Id="rId2" Type="http://schemas.openxmlformats.org/officeDocument/2006/relationships/image" Target="file:///E:\github\cours_comp\dwave_Problem_MapColorin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sudoku_graph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 mai 2021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</a:t>
            </a:r>
            <a:r>
              <a:rPr lang="fr-FR" sz="1200" u="sng" dirty="0" smtClean="0"/>
              <a:t>2ième partie</a:t>
            </a:r>
            <a:r>
              <a:rPr lang="fr-FR" sz="1200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Colorons les graphes </a:t>
            </a:r>
            <a:r>
              <a:rPr lang="fr-FR" dirty="0" smtClean="0"/>
              <a:t>(2/2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0732" y="822298"/>
            <a:ext cx="2135698" cy="288032"/>
          </a:xfrm>
        </p:spPr>
        <p:txBody>
          <a:bodyPr/>
          <a:lstStyle/>
          <a:p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500" y="1412333"/>
            <a:ext cx="3134162" cy="28960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371682" y="1166616"/>
            <a:ext cx="2400635" cy="2810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124300" y="873609"/>
            <a:ext cx="278168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Déconfinons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719554" y="3486671"/>
            <a:ext cx="1116124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polynomial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-72516" y="848242"/>
            <a:ext cx="4505325" cy="971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15333" y="15466"/>
            <a:ext cx="4829175" cy="2552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-508" y="2543200"/>
            <a:ext cx="2484276" cy="21887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071464" y="2595628"/>
            <a:ext cx="2516760" cy="2149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696236" y="2565388"/>
            <a:ext cx="2447764" cy="216660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683568" y="2002766"/>
            <a:ext cx="1919674" cy="324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Cycle </a:t>
            </a:r>
            <a:r>
              <a:rPr lang="fr-FR" dirty="0" err="1" smtClean="0"/>
              <a:t>hamiltonien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5940152" y="73928"/>
            <a:ext cx="2232248" cy="2923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Voyageur de commerce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719554" y="3399842"/>
            <a:ext cx="111612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</a:t>
            </a:r>
            <a:r>
              <a:rPr lang="fr-FR" dirty="0" smtClean="0"/>
              <a:t>!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</a:t>
            </a:r>
            <a:r>
              <a:rPr lang="fr-FR" dirty="0" smtClean="0"/>
              <a:t>! (2/2)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019574" cy="28803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887924" y="231490"/>
            <a:ext cx="5077575" cy="37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Certains problèmes sont équivalents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67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paysage avant le 6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4115918" cy="1152128"/>
          </a:xfrm>
        </p:spPr>
        <p:txBody>
          <a:bodyPr/>
          <a:lstStyle/>
          <a:p>
            <a:r>
              <a:rPr lang="fr-FR" dirty="0" smtClean="0"/>
              <a:t>1936 Turing « </a:t>
            </a:r>
            <a:r>
              <a:rPr lang="fr-FR" dirty="0" err="1" smtClean="0"/>
              <a:t>choice</a:t>
            </a:r>
            <a:r>
              <a:rPr lang="fr-FR" dirty="0" smtClean="0"/>
              <a:t> </a:t>
            </a:r>
            <a:r>
              <a:rPr lang="fr-FR" dirty="0" err="1" smtClean="0"/>
              <a:t>automata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1959 Rabin &amp; Scott</a:t>
            </a:r>
          </a:p>
          <a:p>
            <a:r>
              <a:rPr lang="fr-FR" dirty="0" smtClean="0"/>
              <a:t>1962-63  Chomsky &amp; </a:t>
            </a:r>
            <a:r>
              <a:rPr lang="fr-FR" dirty="0" err="1" smtClean="0"/>
              <a:t>Schützenberger</a:t>
            </a:r>
            <a:endParaRPr lang="fr-FR" dirty="0" smtClean="0"/>
          </a:p>
          <a:p>
            <a:r>
              <a:rPr lang="fr-FR" dirty="0" smtClean="0"/>
              <a:t>1964 Kuroda</a:t>
            </a:r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244408" y="48703"/>
            <a:ext cx="838200" cy="12649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96036" y="1693758"/>
            <a:ext cx="4114212" cy="27428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27584" y="2341999"/>
            <a:ext cx="33337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Interlude : le « non-déterminisme » </a:t>
            </a:r>
            <a:r>
              <a:rPr lang="fr-FR" dirty="0" smtClean="0"/>
              <a:t>(2/2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5112060" y="339502"/>
            <a:ext cx="3166046" cy="34826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82771" y="681163"/>
            <a:ext cx="2443582" cy="14295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27584" y="2255165"/>
            <a:ext cx="3576469" cy="24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Walter </a:t>
            </a:r>
            <a:r>
              <a:rPr lang="fr-FR" dirty="0" err="1" smtClean="0"/>
              <a:t>Savitch</a:t>
            </a:r>
            <a:r>
              <a:rPr lang="fr-FR" dirty="0" smtClean="0"/>
              <a:t> et la complexité en ‘espace’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0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6 mai 1971 : Stephen Cook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Faisons un achat sur internet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3039802"/>
            <a:ext cx="4428491" cy="756084"/>
          </a:xfrm>
        </p:spPr>
        <p:txBody>
          <a:bodyPr/>
          <a:lstStyle/>
          <a:p>
            <a:r>
              <a:rPr lang="fr-FR" dirty="0" smtClean="0"/>
              <a:t>Factorisation : difficile … ou pas ?</a:t>
            </a:r>
          </a:p>
          <a:p>
            <a:endParaRPr lang="fr-FR" dirty="0"/>
          </a:p>
          <a:p>
            <a:r>
              <a:rPr lang="fr-FR" dirty="0" smtClean="0"/>
              <a:t>Les fonctions « One-</a:t>
            </a:r>
            <a:r>
              <a:rPr lang="fr-FR" dirty="0" err="1" smtClean="0"/>
              <a:t>way</a:t>
            </a:r>
            <a:r>
              <a:rPr lang="fr-FR" dirty="0" smtClean="0"/>
              <a:t> » existent   </a:t>
            </a:r>
            <a:r>
              <a:rPr lang="fr-FR" dirty="0" smtClean="0">
                <a:sym typeface="Wingdings" panose="05000000000000000000" pitchFamily="2" charset="2"/>
              </a:rPr>
              <a:t>  P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>
                <a:sym typeface="Wingdings" panose="05000000000000000000" pitchFamily="2" charset="2"/>
              </a:rPr>
              <a:t> NP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824271"/>
            <a:ext cx="2199903" cy="12434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828752"/>
            <a:ext cx="4781550" cy="123825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878797" y="1851670"/>
            <a:ext cx="1961455" cy="464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535996" y="2139702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289589997896663358893448442920449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381666" y="415592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12345678987654373 * </a:t>
            </a:r>
            <a:r>
              <a:rPr lang="fr-FR" dirty="0"/>
              <a:t>23456789876543213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761148" y="2580878"/>
            <a:ext cx="1143000" cy="1143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560332" y="2581042"/>
            <a:ext cx="1143000" cy="1143000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V="1">
            <a:off x="601216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745232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1982 : le recuit « simulé » (« </a:t>
            </a:r>
            <a:r>
              <a:rPr lang="fr-FR" dirty="0" err="1" smtClean="0"/>
              <a:t>simulated</a:t>
            </a:r>
            <a:r>
              <a:rPr lang="fr-FR" dirty="0" smtClean="0"/>
              <a:t> » </a:t>
            </a:r>
            <a:r>
              <a:rPr lang="fr-FR" dirty="0" err="1" smtClean="0"/>
              <a:t>annealing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29978" y="867127"/>
            <a:ext cx="4331942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www.youtube.com/watch?v=iaq_Fpr4KZc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2040" y="1755200"/>
            <a:ext cx="3961135" cy="28691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598" y="1287753"/>
            <a:ext cx="4456398" cy="1095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0" y="2963308"/>
            <a:ext cx="4535996" cy="12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Où sont les problèmes difficiles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7" name="Picture 301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504" y="0"/>
            <a:ext cx="6592788" cy="48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22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Les physiciens s’en mêlent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441553" y="27340"/>
            <a:ext cx="1451622" cy="39604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714534" y="1023578"/>
            <a:ext cx="4648203" cy="3051167"/>
            <a:chOff x="1714534" y="1023578"/>
            <a:chExt cx="4648203" cy="305116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733584" y="1042628"/>
              <a:ext cx="4614865" cy="301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173358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6" name="Freeform 150"/>
            <p:cNvSpPr>
              <a:spLocks/>
            </p:cNvSpPr>
            <p:nvPr/>
          </p:nvSpPr>
          <p:spPr bwMode="auto">
            <a:xfrm>
              <a:off x="1963771" y="1042628"/>
              <a:ext cx="233363" cy="0"/>
            </a:xfrm>
            <a:custGeom>
              <a:avLst/>
              <a:gdLst>
                <a:gd name="T0" fmla="*/ 0 w 147"/>
                <a:gd name="T1" fmla="*/ 73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3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19713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2427322" y="104262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2655922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0" name="Freeform 154"/>
            <p:cNvSpPr>
              <a:spLocks/>
            </p:cNvSpPr>
            <p:nvPr/>
          </p:nvSpPr>
          <p:spPr bwMode="auto">
            <a:xfrm>
              <a:off x="2886109" y="1042628"/>
              <a:ext cx="234950" cy="0"/>
            </a:xfrm>
            <a:custGeom>
              <a:avLst/>
              <a:gdLst>
                <a:gd name="T0" fmla="*/ 0 w 148"/>
                <a:gd name="T1" fmla="*/ 74 w 148"/>
                <a:gd name="T2" fmla="*/ 148 w 1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8">
                  <a:moveTo>
                    <a:pt x="0" y="0"/>
                  </a:moveTo>
                  <a:lnTo>
                    <a:pt x="74" y="0"/>
                  </a:lnTo>
                  <a:lnTo>
                    <a:pt x="148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1" name="Freeform 155"/>
            <p:cNvSpPr>
              <a:spLocks/>
            </p:cNvSpPr>
            <p:nvPr/>
          </p:nvSpPr>
          <p:spPr bwMode="auto">
            <a:xfrm>
              <a:off x="3121059" y="1037865"/>
              <a:ext cx="228600" cy="9525"/>
            </a:xfrm>
            <a:custGeom>
              <a:avLst/>
              <a:gdLst>
                <a:gd name="T0" fmla="*/ 0 w 144"/>
                <a:gd name="T1" fmla="*/ 3 h 6"/>
                <a:gd name="T2" fmla="*/ 37 w 144"/>
                <a:gd name="T3" fmla="*/ 3 h 6"/>
                <a:gd name="T4" fmla="*/ 73 w 144"/>
                <a:gd name="T5" fmla="*/ 0 h 6"/>
                <a:gd name="T6" fmla="*/ 107 w 144"/>
                <a:gd name="T7" fmla="*/ 0 h 6"/>
                <a:gd name="T8" fmla="*/ 144 w 1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">
                  <a:moveTo>
                    <a:pt x="0" y="3"/>
                  </a:moveTo>
                  <a:lnTo>
                    <a:pt x="37" y="3"/>
                  </a:lnTo>
                  <a:lnTo>
                    <a:pt x="73" y="0"/>
                  </a:lnTo>
                  <a:lnTo>
                    <a:pt x="107" y="0"/>
                  </a:lnTo>
                  <a:lnTo>
                    <a:pt x="144" y="6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2" name="Freeform 156"/>
            <p:cNvSpPr>
              <a:spLocks/>
            </p:cNvSpPr>
            <p:nvPr/>
          </p:nvSpPr>
          <p:spPr bwMode="auto">
            <a:xfrm>
              <a:off x="3349660" y="1047390"/>
              <a:ext cx="230188" cy="112712"/>
            </a:xfrm>
            <a:custGeom>
              <a:avLst/>
              <a:gdLst>
                <a:gd name="T0" fmla="*/ 0 w 145"/>
                <a:gd name="T1" fmla="*/ 0 h 71"/>
                <a:gd name="T2" fmla="*/ 16 w 145"/>
                <a:gd name="T3" fmla="*/ 3 h 71"/>
                <a:gd name="T4" fmla="*/ 34 w 145"/>
                <a:gd name="T5" fmla="*/ 6 h 71"/>
                <a:gd name="T6" fmla="*/ 52 w 145"/>
                <a:gd name="T7" fmla="*/ 9 h 71"/>
                <a:gd name="T8" fmla="*/ 71 w 145"/>
                <a:gd name="T9" fmla="*/ 12 h 71"/>
                <a:gd name="T10" fmla="*/ 92 w 145"/>
                <a:gd name="T11" fmla="*/ 22 h 71"/>
                <a:gd name="T12" fmla="*/ 111 w 145"/>
                <a:gd name="T13" fmla="*/ 31 h 71"/>
                <a:gd name="T14" fmla="*/ 129 w 145"/>
                <a:gd name="T15" fmla="*/ 49 h 71"/>
                <a:gd name="T16" fmla="*/ 145 w 145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71">
                  <a:moveTo>
                    <a:pt x="0" y="0"/>
                  </a:moveTo>
                  <a:lnTo>
                    <a:pt x="16" y="3"/>
                  </a:lnTo>
                  <a:lnTo>
                    <a:pt x="34" y="6"/>
                  </a:lnTo>
                  <a:lnTo>
                    <a:pt x="52" y="9"/>
                  </a:lnTo>
                  <a:lnTo>
                    <a:pt x="71" y="12"/>
                  </a:lnTo>
                  <a:lnTo>
                    <a:pt x="92" y="22"/>
                  </a:lnTo>
                  <a:lnTo>
                    <a:pt x="111" y="31"/>
                  </a:lnTo>
                  <a:lnTo>
                    <a:pt x="129" y="49"/>
                  </a:lnTo>
                  <a:lnTo>
                    <a:pt x="145" y="7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3" name="Freeform 157"/>
            <p:cNvSpPr>
              <a:spLocks/>
            </p:cNvSpPr>
            <p:nvPr/>
          </p:nvSpPr>
          <p:spPr bwMode="auto">
            <a:xfrm>
              <a:off x="3579847" y="1160102"/>
              <a:ext cx="228600" cy="717548"/>
            </a:xfrm>
            <a:custGeom>
              <a:avLst/>
              <a:gdLst>
                <a:gd name="T0" fmla="*/ 0 w 144"/>
                <a:gd name="T1" fmla="*/ 0 h 452"/>
                <a:gd name="T2" fmla="*/ 18 w 144"/>
                <a:gd name="T3" fmla="*/ 37 h 452"/>
                <a:gd name="T4" fmla="*/ 37 w 144"/>
                <a:gd name="T5" fmla="*/ 80 h 452"/>
                <a:gd name="T6" fmla="*/ 55 w 144"/>
                <a:gd name="T7" fmla="*/ 129 h 452"/>
                <a:gd name="T8" fmla="*/ 71 w 144"/>
                <a:gd name="T9" fmla="*/ 184 h 452"/>
                <a:gd name="T10" fmla="*/ 89 w 144"/>
                <a:gd name="T11" fmla="*/ 246 h 452"/>
                <a:gd name="T12" fmla="*/ 107 w 144"/>
                <a:gd name="T13" fmla="*/ 310 h 452"/>
                <a:gd name="T14" fmla="*/ 126 w 144"/>
                <a:gd name="T15" fmla="*/ 378 h 452"/>
                <a:gd name="T16" fmla="*/ 144 w 144"/>
                <a:gd name="T1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52">
                  <a:moveTo>
                    <a:pt x="0" y="0"/>
                  </a:moveTo>
                  <a:lnTo>
                    <a:pt x="18" y="37"/>
                  </a:lnTo>
                  <a:lnTo>
                    <a:pt x="37" y="80"/>
                  </a:lnTo>
                  <a:lnTo>
                    <a:pt x="55" y="129"/>
                  </a:lnTo>
                  <a:lnTo>
                    <a:pt x="71" y="184"/>
                  </a:lnTo>
                  <a:lnTo>
                    <a:pt x="89" y="246"/>
                  </a:lnTo>
                  <a:lnTo>
                    <a:pt x="107" y="310"/>
                  </a:lnTo>
                  <a:lnTo>
                    <a:pt x="126" y="378"/>
                  </a:lnTo>
                  <a:lnTo>
                    <a:pt x="144" y="452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3808447" y="1877651"/>
              <a:ext cx="234950" cy="1176335"/>
            </a:xfrm>
            <a:custGeom>
              <a:avLst/>
              <a:gdLst>
                <a:gd name="T0" fmla="*/ 0 w 148"/>
                <a:gd name="T1" fmla="*/ 0 h 741"/>
                <a:gd name="T2" fmla="*/ 10 w 148"/>
                <a:gd name="T3" fmla="*/ 40 h 741"/>
                <a:gd name="T4" fmla="*/ 19 w 148"/>
                <a:gd name="T5" fmla="*/ 80 h 741"/>
                <a:gd name="T6" fmla="*/ 28 w 148"/>
                <a:gd name="T7" fmla="*/ 126 h 741"/>
                <a:gd name="T8" fmla="*/ 37 w 148"/>
                <a:gd name="T9" fmla="*/ 172 h 741"/>
                <a:gd name="T10" fmla="*/ 56 w 148"/>
                <a:gd name="T11" fmla="*/ 268 h 741"/>
                <a:gd name="T12" fmla="*/ 74 w 148"/>
                <a:gd name="T13" fmla="*/ 369 h 741"/>
                <a:gd name="T14" fmla="*/ 93 w 148"/>
                <a:gd name="T15" fmla="*/ 471 h 741"/>
                <a:gd name="T16" fmla="*/ 111 w 148"/>
                <a:gd name="T17" fmla="*/ 566 h 741"/>
                <a:gd name="T18" fmla="*/ 120 w 148"/>
                <a:gd name="T19" fmla="*/ 615 h 741"/>
                <a:gd name="T20" fmla="*/ 130 w 148"/>
                <a:gd name="T21" fmla="*/ 658 h 741"/>
                <a:gd name="T22" fmla="*/ 139 w 148"/>
                <a:gd name="T23" fmla="*/ 701 h 741"/>
                <a:gd name="T24" fmla="*/ 148 w 148"/>
                <a:gd name="T25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741">
                  <a:moveTo>
                    <a:pt x="0" y="0"/>
                  </a:moveTo>
                  <a:lnTo>
                    <a:pt x="10" y="40"/>
                  </a:lnTo>
                  <a:lnTo>
                    <a:pt x="19" y="80"/>
                  </a:lnTo>
                  <a:lnTo>
                    <a:pt x="28" y="126"/>
                  </a:lnTo>
                  <a:lnTo>
                    <a:pt x="37" y="172"/>
                  </a:lnTo>
                  <a:lnTo>
                    <a:pt x="56" y="268"/>
                  </a:lnTo>
                  <a:lnTo>
                    <a:pt x="74" y="369"/>
                  </a:lnTo>
                  <a:lnTo>
                    <a:pt x="93" y="471"/>
                  </a:lnTo>
                  <a:lnTo>
                    <a:pt x="111" y="566"/>
                  </a:lnTo>
                  <a:lnTo>
                    <a:pt x="120" y="615"/>
                  </a:lnTo>
                  <a:lnTo>
                    <a:pt x="130" y="658"/>
                  </a:lnTo>
                  <a:lnTo>
                    <a:pt x="139" y="701"/>
                  </a:lnTo>
                  <a:lnTo>
                    <a:pt x="148" y="74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5" name="Freeform 159"/>
            <p:cNvSpPr>
              <a:spLocks/>
            </p:cNvSpPr>
            <p:nvPr/>
          </p:nvSpPr>
          <p:spPr bwMode="auto">
            <a:xfrm>
              <a:off x="4043397" y="3053985"/>
              <a:ext cx="230188" cy="776286"/>
            </a:xfrm>
            <a:custGeom>
              <a:avLst/>
              <a:gdLst>
                <a:gd name="T0" fmla="*/ 0 w 145"/>
                <a:gd name="T1" fmla="*/ 0 h 489"/>
                <a:gd name="T2" fmla="*/ 18 w 145"/>
                <a:gd name="T3" fmla="*/ 77 h 489"/>
                <a:gd name="T4" fmla="*/ 37 w 145"/>
                <a:gd name="T5" fmla="*/ 148 h 489"/>
                <a:gd name="T6" fmla="*/ 55 w 145"/>
                <a:gd name="T7" fmla="*/ 219 h 489"/>
                <a:gd name="T8" fmla="*/ 74 w 145"/>
                <a:gd name="T9" fmla="*/ 283 h 489"/>
                <a:gd name="T10" fmla="*/ 89 w 145"/>
                <a:gd name="T11" fmla="*/ 345 h 489"/>
                <a:gd name="T12" fmla="*/ 108 w 145"/>
                <a:gd name="T13" fmla="*/ 400 h 489"/>
                <a:gd name="T14" fmla="*/ 126 w 145"/>
                <a:gd name="T15" fmla="*/ 449 h 489"/>
                <a:gd name="T16" fmla="*/ 145 w 145"/>
                <a:gd name="T1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489">
                  <a:moveTo>
                    <a:pt x="0" y="0"/>
                  </a:moveTo>
                  <a:lnTo>
                    <a:pt x="18" y="77"/>
                  </a:lnTo>
                  <a:lnTo>
                    <a:pt x="37" y="148"/>
                  </a:lnTo>
                  <a:lnTo>
                    <a:pt x="55" y="219"/>
                  </a:lnTo>
                  <a:lnTo>
                    <a:pt x="74" y="283"/>
                  </a:lnTo>
                  <a:lnTo>
                    <a:pt x="89" y="345"/>
                  </a:lnTo>
                  <a:lnTo>
                    <a:pt x="108" y="400"/>
                  </a:lnTo>
                  <a:lnTo>
                    <a:pt x="126" y="449"/>
                  </a:lnTo>
                  <a:lnTo>
                    <a:pt x="145" y="489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6" name="Freeform 160"/>
            <p:cNvSpPr>
              <a:spLocks/>
            </p:cNvSpPr>
            <p:nvPr/>
          </p:nvSpPr>
          <p:spPr bwMode="auto">
            <a:xfrm>
              <a:off x="4273585" y="3830271"/>
              <a:ext cx="228600" cy="180975"/>
            </a:xfrm>
            <a:custGeom>
              <a:avLst/>
              <a:gdLst>
                <a:gd name="T0" fmla="*/ 0 w 144"/>
                <a:gd name="T1" fmla="*/ 0 h 114"/>
                <a:gd name="T2" fmla="*/ 15 w 144"/>
                <a:gd name="T3" fmla="*/ 28 h 114"/>
                <a:gd name="T4" fmla="*/ 33 w 144"/>
                <a:gd name="T5" fmla="*/ 50 h 114"/>
                <a:gd name="T6" fmla="*/ 52 w 144"/>
                <a:gd name="T7" fmla="*/ 68 h 114"/>
                <a:gd name="T8" fmla="*/ 70 w 144"/>
                <a:gd name="T9" fmla="*/ 80 h 114"/>
                <a:gd name="T10" fmla="*/ 92 w 144"/>
                <a:gd name="T11" fmla="*/ 93 h 114"/>
                <a:gd name="T12" fmla="*/ 110 w 144"/>
                <a:gd name="T13" fmla="*/ 99 h 114"/>
                <a:gd name="T14" fmla="*/ 129 w 144"/>
                <a:gd name="T15" fmla="*/ 108 h 114"/>
                <a:gd name="T16" fmla="*/ 144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0" y="0"/>
                  </a:moveTo>
                  <a:lnTo>
                    <a:pt x="15" y="28"/>
                  </a:lnTo>
                  <a:lnTo>
                    <a:pt x="33" y="50"/>
                  </a:lnTo>
                  <a:lnTo>
                    <a:pt x="52" y="68"/>
                  </a:lnTo>
                  <a:lnTo>
                    <a:pt x="70" y="80"/>
                  </a:lnTo>
                  <a:lnTo>
                    <a:pt x="92" y="93"/>
                  </a:lnTo>
                  <a:lnTo>
                    <a:pt x="110" y="99"/>
                  </a:lnTo>
                  <a:lnTo>
                    <a:pt x="129" y="108"/>
                  </a:lnTo>
                  <a:lnTo>
                    <a:pt x="144" y="114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7" name="Freeform 161"/>
            <p:cNvSpPr>
              <a:spLocks/>
            </p:cNvSpPr>
            <p:nvPr/>
          </p:nvSpPr>
          <p:spPr bwMode="auto">
            <a:xfrm>
              <a:off x="4502185" y="4011246"/>
              <a:ext cx="230188" cy="49212"/>
            </a:xfrm>
            <a:custGeom>
              <a:avLst/>
              <a:gdLst>
                <a:gd name="T0" fmla="*/ 0 w 145"/>
                <a:gd name="T1" fmla="*/ 0 h 31"/>
                <a:gd name="T2" fmla="*/ 37 w 145"/>
                <a:gd name="T3" fmla="*/ 16 h 31"/>
                <a:gd name="T4" fmla="*/ 71 w 145"/>
                <a:gd name="T5" fmla="*/ 22 h 31"/>
                <a:gd name="T6" fmla="*/ 108 w 145"/>
                <a:gd name="T7" fmla="*/ 28 h 31"/>
                <a:gd name="T8" fmla="*/ 145 w 1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1">
                  <a:moveTo>
                    <a:pt x="0" y="0"/>
                  </a:moveTo>
                  <a:lnTo>
                    <a:pt x="37" y="16"/>
                  </a:lnTo>
                  <a:lnTo>
                    <a:pt x="71" y="22"/>
                  </a:lnTo>
                  <a:lnTo>
                    <a:pt x="108" y="28"/>
                  </a:lnTo>
                  <a:lnTo>
                    <a:pt x="145" y="3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8" name="Freeform 162"/>
            <p:cNvSpPr>
              <a:spLocks/>
            </p:cNvSpPr>
            <p:nvPr/>
          </p:nvSpPr>
          <p:spPr bwMode="auto">
            <a:xfrm>
              <a:off x="4732373" y="4060458"/>
              <a:ext cx="233363" cy="4762"/>
            </a:xfrm>
            <a:custGeom>
              <a:avLst/>
              <a:gdLst>
                <a:gd name="T0" fmla="*/ 0 w 147"/>
                <a:gd name="T1" fmla="*/ 0 h 3"/>
                <a:gd name="T2" fmla="*/ 37 w 147"/>
                <a:gd name="T3" fmla="*/ 3 h 3"/>
                <a:gd name="T4" fmla="*/ 74 w 147"/>
                <a:gd name="T5" fmla="*/ 3 h 3"/>
                <a:gd name="T6" fmla="*/ 147 w 1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3">
                  <a:moveTo>
                    <a:pt x="0" y="0"/>
                  </a:moveTo>
                  <a:lnTo>
                    <a:pt x="37" y="3"/>
                  </a:lnTo>
                  <a:lnTo>
                    <a:pt x="74" y="3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4965735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5195923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5426111" y="406045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565471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3" name="Freeform 167"/>
            <p:cNvSpPr>
              <a:spLocks/>
            </p:cNvSpPr>
            <p:nvPr/>
          </p:nvSpPr>
          <p:spPr bwMode="auto">
            <a:xfrm>
              <a:off x="5884898" y="4060458"/>
              <a:ext cx="233363" cy="0"/>
            </a:xfrm>
            <a:custGeom>
              <a:avLst/>
              <a:gdLst>
                <a:gd name="T0" fmla="*/ 0 w 147"/>
                <a:gd name="T1" fmla="*/ 74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4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611826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5" name="Oval 169"/>
            <p:cNvSpPr>
              <a:spLocks noChangeArrowheads="1"/>
            </p:cNvSpPr>
            <p:nvPr/>
          </p:nvSpPr>
          <p:spPr bwMode="auto">
            <a:xfrm>
              <a:off x="171453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6" name="Oval 170"/>
            <p:cNvSpPr>
              <a:spLocks noChangeArrowheads="1"/>
            </p:cNvSpPr>
            <p:nvPr/>
          </p:nvSpPr>
          <p:spPr bwMode="auto">
            <a:xfrm>
              <a:off x="194313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7" name="Oval 171"/>
            <p:cNvSpPr>
              <a:spLocks noChangeArrowheads="1"/>
            </p:cNvSpPr>
            <p:nvPr/>
          </p:nvSpPr>
          <p:spPr bwMode="auto">
            <a:xfrm>
              <a:off x="217808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8" name="Oval 172"/>
            <p:cNvSpPr>
              <a:spLocks noChangeArrowheads="1"/>
            </p:cNvSpPr>
            <p:nvPr/>
          </p:nvSpPr>
          <p:spPr bwMode="auto">
            <a:xfrm>
              <a:off x="240668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9" name="Oval 173"/>
            <p:cNvSpPr>
              <a:spLocks noChangeArrowheads="1"/>
            </p:cNvSpPr>
            <p:nvPr/>
          </p:nvSpPr>
          <p:spPr bwMode="auto">
            <a:xfrm>
              <a:off x="263687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0" name="Oval 174"/>
            <p:cNvSpPr>
              <a:spLocks noChangeArrowheads="1"/>
            </p:cNvSpPr>
            <p:nvPr/>
          </p:nvSpPr>
          <p:spPr bwMode="auto">
            <a:xfrm>
              <a:off x="2867059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1" name="Oval 175"/>
            <p:cNvSpPr>
              <a:spLocks noChangeArrowheads="1"/>
            </p:cNvSpPr>
            <p:nvPr/>
          </p:nvSpPr>
          <p:spPr bwMode="auto">
            <a:xfrm>
              <a:off x="310042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2" name="Oval 176"/>
            <p:cNvSpPr>
              <a:spLocks noChangeArrowheads="1"/>
            </p:cNvSpPr>
            <p:nvPr/>
          </p:nvSpPr>
          <p:spPr bwMode="auto">
            <a:xfrm>
              <a:off x="3330610" y="1028340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3" name="Oval 177"/>
            <p:cNvSpPr>
              <a:spLocks noChangeArrowheads="1"/>
            </p:cNvSpPr>
            <p:nvPr/>
          </p:nvSpPr>
          <p:spPr bwMode="auto">
            <a:xfrm>
              <a:off x="3559210" y="1139465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4" name="Oval 178"/>
            <p:cNvSpPr>
              <a:spLocks noChangeArrowheads="1"/>
            </p:cNvSpPr>
            <p:nvPr/>
          </p:nvSpPr>
          <p:spPr bwMode="auto">
            <a:xfrm>
              <a:off x="3789397" y="1858601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5" name="Oval 179"/>
            <p:cNvSpPr>
              <a:spLocks noChangeArrowheads="1"/>
            </p:cNvSpPr>
            <p:nvPr/>
          </p:nvSpPr>
          <p:spPr bwMode="auto">
            <a:xfrm>
              <a:off x="4024347" y="303493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4252948" y="3811221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4483135" y="399219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471173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494668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5176873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5405473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5635661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586426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609921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6329399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24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0829" y="825149"/>
            <a:ext cx="1523630" cy="252028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421405" y="370664"/>
            <a:ext cx="7725862" cy="2728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34240" y="804596"/>
            <a:ext cx="6300192" cy="33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Complexité de l’addition … 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9276" y="1851670"/>
            <a:ext cx="8633899" cy="252745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( « </a:t>
            </a:r>
            <a:r>
              <a:rPr lang="fr-FR" dirty="0" err="1" smtClean="0">
                <a:solidFill>
                  <a:srgbClr val="FF0000"/>
                </a:solidFill>
              </a:rPr>
              <a:t>x</a:t>
            </a:r>
            <a:r>
              <a:rPr lang="fr-FR" baseline="-25000" dirty="0" err="1" smtClean="0">
                <a:solidFill>
                  <a:srgbClr val="FF0000"/>
                </a:solidFill>
              </a:rPr>
              <a:t>m</a:t>
            </a:r>
            <a:r>
              <a:rPr lang="fr-FR" dirty="0" smtClean="0">
                <a:solidFill>
                  <a:srgbClr val="FF0000"/>
                </a:solidFill>
              </a:rPr>
              <a:t>…x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>
                <a:solidFill>
                  <a:srgbClr val="FF0000"/>
                </a:solidFill>
              </a:rPr>
              <a:t>,y</a:t>
            </a:r>
            <a:r>
              <a:rPr lang="fr-FR" baseline="-25000" dirty="0" smtClean="0">
                <a:solidFill>
                  <a:srgbClr val="FF0000"/>
                </a:solidFill>
              </a:rPr>
              <a:t>n</a:t>
            </a:r>
            <a:r>
              <a:rPr lang="fr-FR" dirty="0" smtClean="0">
                <a:solidFill>
                  <a:srgbClr val="FF0000"/>
                </a:solidFill>
              </a:rPr>
              <a:t>…y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/>
              <a:t> » )	 	</a:t>
            </a:r>
            <a:r>
              <a:rPr lang="fr-FR" dirty="0" smtClean="0">
                <a:sym typeface="Wingdings" panose="05000000000000000000" pitchFamily="2" charset="2"/>
              </a:rPr>
              <a:t>  	</a:t>
            </a:r>
            <a:r>
              <a:rPr lang="fr-FR" dirty="0" err="1" smtClean="0">
                <a:sym typeface="Wingdings" panose="05000000000000000000" pitchFamily="2" charset="2"/>
              </a:rPr>
              <a:t>z</a:t>
            </a:r>
            <a:r>
              <a:rPr lang="fr-FR" baseline="-25000" dirty="0" err="1" smtClean="0">
                <a:sym typeface="Wingdings" panose="05000000000000000000" pitchFamily="2" charset="2"/>
              </a:rPr>
              <a:t>p</a:t>
            </a:r>
            <a:r>
              <a:rPr lang="fr-FR" dirty="0" smtClean="0">
                <a:sym typeface="Wingdings" panose="05000000000000000000" pitchFamily="2" charset="2"/>
              </a:rPr>
              <a:t>…z</a:t>
            </a:r>
            <a:r>
              <a:rPr lang="fr-FR" baseline="-25000" dirty="0" smtClean="0">
                <a:sym typeface="Wingdings" panose="05000000000000000000" pitchFamily="2" charset="2"/>
              </a:rPr>
              <a:t>1</a:t>
            </a:r>
            <a:r>
              <a:rPr lang="fr-FR" dirty="0" smtClean="0">
                <a:sym typeface="Wingdings" panose="05000000000000000000" pitchFamily="2" charset="2"/>
              </a:rPr>
              <a:t>		avec p = max(</a:t>
            </a:r>
            <a:r>
              <a:rPr lang="fr-FR" dirty="0" err="1" smtClean="0">
                <a:sym typeface="Wingdings" panose="05000000000000000000" pitchFamily="2" charset="2"/>
              </a:rPr>
              <a:t>m,n</a:t>
            </a:r>
            <a:r>
              <a:rPr lang="fr-FR" dirty="0" smtClean="0">
                <a:sym typeface="Wingdings" panose="05000000000000000000" pitchFamily="2" charset="2"/>
              </a:rPr>
              <a:t>)+1</a:t>
            </a:r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18" name="Connecteur droit 17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24" name="Ellipse 23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42" name="Connecteur droit avec flèche 41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45" name="Ellipse 44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c 46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Espace réservé du contenu 1"/>
          <p:cNvSpPr txBox="1">
            <a:spLocks/>
          </p:cNvSpPr>
          <p:nvPr/>
        </p:nvSpPr>
        <p:spPr bwMode="gray">
          <a:xfrm>
            <a:off x="287524" y="3003797"/>
            <a:ext cx="7536297" cy="1819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de l’</a:t>
            </a:r>
            <a:r>
              <a:rPr lang="fr-FR" dirty="0" err="1" smtClean="0"/>
              <a:t>algo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pour un ‘s’ donné :</a:t>
            </a:r>
          </a:p>
          <a:p>
            <a:pPr lvl="1"/>
            <a:r>
              <a:rPr lang="fr-FR" dirty="0" smtClean="0"/>
              <a:t>On considère TOUTES les entrées possibles de taille s                      (par ex: s = 10 : « 99999999,1 »)</a:t>
            </a:r>
          </a:p>
          <a:p>
            <a:pPr lvl="1"/>
            <a:r>
              <a:rPr lang="fr-FR" dirty="0" smtClean="0"/>
              <a:t>On prend le MAX des c (« pire cas »)</a:t>
            </a:r>
          </a:p>
          <a:p>
            <a:pPr lvl="1"/>
            <a:r>
              <a:rPr lang="fr-FR" dirty="0" smtClean="0"/>
              <a:t>… et c’est un peu pénible </a:t>
            </a:r>
            <a:r>
              <a:rPr lang="fr-FR" dirty="0" smtClean="0">
                <a:sym typeface="Wingdings" panose="05000000000000000000" pitchFamily="2" charset="2"/>
              </a:rPr>
              <a:t> ON NE RETIENT QUE L’ORDRE DE GRANDEUR :</a:t>
            </a:r>
          </a:p>
          <a:p>
            <a:pPr lvl="1"/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Le coût (pire cas) de cet </a:t>
            </a:r>
            <a:r>
              <a:rPr lang="fr-FR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algo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est une fonction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 la taille de l’entrée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Tout (autre) </a:t>
            </a:r>
            <a:r>
              <a:rPr lang="fr-FR" dirty="0" err="1" smtClean="0"/>
              <a:t>algo</a:t>
            </a:r>
            <a:r>
              <a:rPr lang="fr-FR" dirty="0" smtClean="0"/>
              <a:t> doit calculer les p chiffres du résultat </a:t>
            </a:r>
            <a:r>
              <a:rPr lang="fr-FR" dirty="0" smtClean="0">
                <a:sym typeface="Wingdings" panose="05000000000000000000" pitchFamily="2" charset="2"/>
              </a:rPr>
              <a:t> LINEAIRE (au moins)</a:t>
            </a:r>
            <a:endParaRPr lang="fr-FR" dirty="0" smtClean="0"/>
          </a:p>
          <a:p>
            <a:r>
              <a:rPr lang="fr-FR" dirty="0" smtClean="0"/>
              <a:t>DONC : la complexité du PROBLEME ‘Addition’ est LINEAIRE</a:t>
            </a:r>
          </a:p>
          <a:p>
            <a:r>
              <a:rPr lang="fr-FR" dirty="0" smtClean="0"/>
              <a:t>C’est un des SEULS </a:t>
            </a:r>
            <a:r>
              <a:rPr lang="fr-FR" u="sng" dirty="0" smtClean="0"/>
              <a:t>problèmes</a:t>
            </a:r>
            <a:r>
              <a:rPr lang="fr-FR" dirty="0" smtClean="0"/>
              <a:t> dont on connaisse la complexité !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Accolade ouvrante 2"/>
          <p:cNvSpPr/>
          <p:nvPr/>
        </p:nvSpPr>
        <p:spPr>
          <a:xfrm rot="16200000">
            <a:off x="1573623" y="1645691"/>
            <a:ext cx="164106" cy="115212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15354" y="234636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Donnée/entrée du problème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326621" y="2634466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Taille : s = </a:t>
            </a:r>
            <a:r>
              <a:rPr lang="fr-FR" dirty="0" smtClean="0">
                <a:solidFill>
                  <a:srgbClr val="FF0000"/>
                </a:solidFill>
              </a:rPr>
              <a:t>m+n+1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91017" y="2319722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 chiffres du résultat</a:t>
            </a:r>
          </a:p>
          <a:p>
            <a:pPr marL="285750" indent="-285750">
              <a:buFontTx/>
              <a:buChar char="-"/>
            </a:pPr>
            <a:r>
              <a:rPr lang="fr-FR" dirty="0"/>
              <a:t>p</a:t>
            </a:r>
            <a:r>
              <a:rPr lang="fr-FR" dirty="0" smtClean="0"/>
              <a:t>-1 retenues</a:t>
            </a:r>
            <a:endParaRPr lang="fr-FR" dirty="0"/>
          </a:p>
        </p:txBody>
      </p:sp>
      <p:sp>
        <p:nvSpPr>
          <p:cNvPr id="51" name="Accolade ouvrante 50"/>
          <p:cNvSpPr/>
          <p:nvPr/>
        </p:nvSpPr>
        <p:spPr>
          <a:xfrm rot="10800000">
            <a:off x="6465030" y="2391730"/>
            <a:ext cx="164106" cy="5144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6597977" y="231972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 = 2p-1 opérations</a:t>
            </a:r>
          </a:p>
          <a:p>
            <a:r>
              <a:rPr lang="fr-FR" dirty="0"/>
              <a:t> </a:t>
            </a:r>
            <a:r>
              <a:rPr lang="fr-FR" dirty="0" smtClean="0"/>
              <a:t>       élémentaires</a:t>
            </a:r>
          </a:p>
        </p:txBody>
      </p:sp>
    </p:spTree>
    <p:extLst>
      <p:ext uri="{BB962C8B-B14F-4D97-AF65-F5344CB8AC3E}">
        <p14:creationId xmlns:p14="http://schemas.microsoft.com/office/powerpoint/2010/main" val="31199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3" grpId="0"/>
      <p:bldP spid="37" grpId="0" animBg="1"/>
      <p:bldP spid="38" grpId="0"/>
      <p:bldP spid="39" grpId="0" animBg="1"/>
      <p:bldP spid="4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51620" y="807147"/>
            <a:ext cx="7536297" cy="288032"/>
          </a:xfrm>
        </p:spPr>
        <p:txBody>
          <a:bodyPr/>
          <a:lstStyle/>
          <a:p>
            <a:r>
              <a:rPr lang="fr-FR" dirty="0" smtClean="0"/>
              <a:t>2009 </a:t>
            </a:r>
            <a:r>
              <a:rPr lang="fr-FR" dirty="0" err="1" smtClean="0"/>
              <a:t>krzakala</a:t>
            </a:r>
            <a:r>
              <a:rPr lang="fr-FR" dirty="0" smtClean="0"/>
              <a:t> </a:t>
            </a:r>
            <a:r>
              <a:rPr lang="fr-FR" dirty="0" err="1" smtClean="0"/>
              <a:t>zdeborava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391980" y="203544"/>
            <a:ext cx="4662451" cy="42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735546"/>
            <a:ext cx="8688426" cy="1224136"/>
          </a:xfrm>
        </p:spPr>
        <p:txBody>
          <a:bodyPr/>
          <a:lstStyle/>
          <a:p>
            <a:r>
              <a:rPr lang="fr-FR" dirty="0" err="1" smtClean="0"/>
              <a:t>Krzakala</a:t>
            </a:r>
            <a:r>
              <a:rPr lang="fr-FR" dirty="0" smtClean="0"/>
              <a:t>, </a:t>
            </a:r>
            <a:r>
              <a:rPr lang="fr-FR" dirty="0" err="1" smtClean="0"/>
              <a:t>Montanari</a:t>
            </a:r>
            <a:r>
              <a:rPr lang="fr-FR" dirty="0" smtClean="0"/>
              <a:t>, 2007</a:t>
            </a:r>
          </a:p>
          <a:p>
            <a:r>
              <a:rPr lang="fr-FR" dirty="0" err="1" smtClean="0"/>
              <a:t>Hmailtonian</a:t>
            </a:r>
            <a:r>
              <a:rPr lang="fr-FR" dirty="0" smtClean="0"/>
              <a:t> = </a:t>
            </a:r>
            <a:r>
              <a:rPr lang="fr-FR" dirty="0" err="1" smtClean="0"/>
              <a:t>nbr</a:t>
            </a:r>
            <a:r>
              <a:rPr lang="fr-FR" dirty="0" smtClean="0"/>
              <a:t> of </a:t>
            </a:r>
            <a:r>
              <a:rPr lang="fr-FR" dirty="0" err="1" smtClean="0"/>
              <a:t>constraints</a:t>
            </a:r>
            <a:r>
              <a:rPr lang="fr-FR" dirty="0" smtClean="0"/>
              <a:t> not </a:t>
            </a:r>
            <a:r>
              <a:rPr lang="fr-FR" dirty="0" err="1" smtClean="0"/>
              <a:t>satisfied</a:t>
            </a:r>
            <a:endParaRPr lang="fr-FR" dirty="0" smtClean="0"/>
          </a:p>
          <a:p>
            <a:r>
              <a:rPr lang="fr-FR" dirty="0" err="1" smtClean="0"/>
              <a:t>Temp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Alpha_s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sense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at T = 0</a:t>
            </a:r>
          </a:p>
          <a:p>
            <a:r>
              <a:rPr lang="fr-FR" dirty="0" err="1" smtClean="0"/>
              <a:t>Youtube</a:t>
            </a:r>
            <a:r>
              <a:rPr lang="fr-FR" dirty="0" smtClean="0"/>
              <a:t>  : </a:t>
            </a:r>
            <a:r>
              <a:rPr lang="en-US" b="0" dirty="0"/>
              <a:t>Guilhem </a:t>
            </a:r>
            <a:r>
              <a:rPr lang="en-US" b="0" dirty="0" err="1"/>
              <a:t>Semerjian</a:t>
            </a:r>
            <a:r>
              <a:rPr lang="en-US" b="0" dirty="0"/>
              <a:t> - Replica symmetry breaking in random constraint satisfaction problems</a:t>
            </a:r>
          </a:p>
          <a:p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2040360"/>
            <a:ext cx="9144000" cy="23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-free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364390" cy="324036"/>
          </a:xfrm>
        </p:spPr>
        <p:txBody>
          <a:bodyPr/>
          <a:lstStyle/>
          <a:p>
            <a:r>
              <a:rPr lang="fr-FR" sz="1200" b="0" dirty="0" err="1" smtClean="0"/>
              <a:t>Bläsius</a:t>
            </a:r>
            <a:r>
              <a:rPr lang="fr-FR" sz="1200" b="0" dirty="0" smtClean="0"/>
              <a:t>, Friedrich, Sutton, </a:t>
            </a:r>
            <a:r>
              <a:rPr lang="en-US" sz="1200" b="0" dirty="0"/>
              <a:t>On the Empirical Time </a:t>
            </a:r>
            <a:r>
              <a:rPr lang="en-US" sz="1200" b="0" dirty="0" smtClean="0"/>
              <a:t>Complexity of </a:t>
            </a:r>
            <a:r>
              <a:rPr lang="en-US" sz="1200" b="0" dirty="0"/>
              <a:t>Scale-Free 3-SAT at the </a:t>
            </a:r>
            <a:r>
              <a:rPr lang="en-US" sz="1200" b="0" dirty="0" smtClean="0"/>
              <a:t>Phase </a:t>
            </a:r>
            <a:r>
              <a:rPr lang="fr-FR" sz="1200" b="0" dirty="0" smtClean="0"/>
              <a:t>Transition, TACAS 2019.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85687" y="1433993"/>
            <a:ext cx="4344578" cy="3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20660" y="1594550"/>
            <a:ext cx="3879953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1975 : Pratt et le certificat de 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775658" cy="82809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527884" y="942042"/>
            <a:ext cx="4932040" cy="18457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208745" y="123478"/>
            <a:ext cx="1901056" cy="24540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" y="1490239"/>
            <a:ext cx="2708624" cy="29212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635896" y="3015668"/>
            <a:ext cx="4925115" cy="1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collège : puissances et racines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915566"/>
            <a:ext cx="7536297" cy="3621026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10 au </a:t>
            </a:r>
            <a:r>
              <a:rPr lang="fr-FR" u="sng" dirty="0" smtClean="0"/>
              <a:t>carré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10 =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</a:t>
            </a:r>
          </a:p>
          <a:p>
            <a:pPr lvl="2"/>
            <a:r>
              <a:rPr lang="fr-FR" dirty="0" smtClean="0"/>
              <a:t>« racine </a:t>
            </a:r>
            <a:r>
              <a:rPr lang="fr-FR" u="sng" dirty="0" smtClean="0"/>
              <a:t>carrée</a:t>
            </a:r>
            <a:r>
              <a:rPr lang="fr-FR" dirty="0" smtClean="0"/>
              <a:t> de 100 »</a:t>
            </a:r>
          </a:p>
          <a:p>
            <a:pPr lvl="2"/>
            <a:endParaRPr lang="fr-FR" dirty="0" smtClean="0"/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 smtClean="0"/>
              <a:t>1000 </a:t>
            </a:r>
            <a:r>
              <a:rPr lang="fr-FR" dirty="0"/>
              <a:t>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« 10 </a:t>
            </a:r>
            <a:r>
              <a:rPr lang="fr-FR" dirty="0" smtClean="0"/>
              <a:t>au </a:t>
            </a:r>
            <a:r>
              <a:rPr lang="fr-FR" u="sng" dirty="0" smtClean="0"/>
              <a:t>cube</a:t>
            </a:r>
            <a:r>
              <a:rPr lang="fr-FR" dirty="0"/>
              <a:t> </a:t>
            </a:r>
            <a:r>
              <a:rPr lang="fr-FR" dirty="0" smtClean="0"/>
              <a:t>»</a:t>
            </a:r>
            <a:endParaRPr lang="fr-FR" dirty="0"/>
          </a:p>
          <a:p>
            <a:pPr lvl="1"/>
            <a:r>
              <a:rPr lang="fr-FR" dirty="0"/>
              <a:t>10 = 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1000</a:t>
            </a:r>
            <a:endParaRPr lang="fr-FR" dirty="0"/>
          </a:p>
          <a:p>
            <a:pPr lvl="2"/>
            <a:r>
              <a:rPr lang="fr-FR" dirty="0"/>
              <a:t>« racine </a:t>
            </a:r>
            <a:r>
              <a:rPr lang="fr-FR" u="sng" dirty="0" smtClean="0"/>
              <a:t>cubique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1000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endParaRPr lang="fr-FR" dirty="0"/>
          </a:p>
          <a:p>
            <a:r>
              <a:rPr lang="fr-FR" dirty="0" smtClean="0"/>
              <a:t>16 = 2*2*2*2</a:t>
            </a:r>
          </a:p>
          <a:p>
            <a:pPr lvl="1"/>
            <a:r>
              <a:rPr lang="fr-FR" dirty="0" smtClean="0"/>
              <a:t>16 = 2</a:t>
            </a:r>
            <a:r>
              <a:rPr lang="fr-FR" baseline="30000" dirty="0" smtClean="0"/>
              <a:t>4</a:t>
            </a:r>
            <a:endParaRPr lang="fr-FR" dirty="0" smtClean="0"/>
          </a:p>
          <a:p>
            <a:pPr lvl="2"/>
            <a:r>
              <a:rPr lang="fr-FR" dirty="0" smtClean="0"/>
              <a:t>« 2 puissance </a:t>
            </a:r>
            <a:r>
              <a:rPr lang="fr-FR" u="sng" dirty="0" smtClean="0"/>
              <a:t>4</a:t>
            </a:r>
            <a:r>
              <a:rPr lang="fr-FR" dirty="0" smtClean="0"/>
              <a:t> »</a:t>
            </a:r>
          </a:p>
          <a:p>
            <a:pPr lvl="2"/>
            <a:r>
              <a:rPr lang="fr-FR" dirty="0"/>
              <a:t>« </a:t>
            </a:r>
            <a:r>
              <a:rPr lang="fr-FR" dirty="0" smtClean="0"/>
              <a:t>puissance </a:t>
            </a:r>
            <a:r>
              <a:rPr lang="fr-FR" u="sng" dirty="0"/>
              <a:t>4</a:t>
            </a:r>
            <a:r>
              <a:rPr lang="fr-FR" dirty="0"/>
              <a:t> </a:t>
            </a:r>
            <a:r>
              <a:rPr lang="fr-FR" dirty="0" smtClean="0"/>
              <a:t>de 2 »</a:t>
            </a:r>
            <a:endParaRPr lang="fr-FR" dirty="0"/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2 </a:t>
            </a:r>
            <a:r>
              <a:rPr lang="fr-FR" dirty="0"/>
              <a:t>=  </a:t>
            </a:r>
            <a:r>
              <a:rPr lang="fr-FR" baseline="30000" dirty="0" smtClean="0"/>
              <a:t>4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16</a:t>
            </a:r>
            <a:endParaRPr lang="fr-FR" dirty="0"/>
          </a:p>
          <a:p>
            <a:pPr lvl="2"/>
            <a:r>
              <a:rPr lang="fr-FR" dirty="0" smtClean="0"/>
              <a:t> « racine </a:t>
            </a:r>
            <a:r>
              <a:rPr lang="fr-FR" u="sng" dirty="0" smtClean="0"/>
              <a:t>quatrième</a:t>
            </a:r>
            <a:r>
              <a:rPr lang="fr-FR" dirty="0" smtClean="0"/>
              <a:t> de 16 »</a:t>
            </a:r>
          </a:p>
          <a:p>
            <a:pPr marL="180000" lvl="1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lycée : exponentielles et logarithmes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10 puissance 2 »</a:t>
            </a:r>
          </a:p>
          <a:p>
            <a:pPr lvl="1"/>
            <a:r>
              <a:rPr lang="fr-FR" dirty="0" smtClean="0"/>
              <a:t>2 = log</a:t>
            </a:r>
            <a:r>
              <a:rPr lang="fr-FR" baseline="-25000" dirty="0" smtClean="0"/>
              <a:t>10</a:t>
            </a:r>
            <a:r>
              <a:rPr lang="fr-FR" dirty="0" smtClean="0"/>
              <a:t> 100</a:t>
            </a:r>
          </a:p>
          <a:p>
            <a:pPr lvl="2"/>
            <a:r>
              <a:rPr lang="fr-FR" dirty="0" smtClean="0"/>
              <a:t>« log de base 10 de 100 »</a:t>
            </a:r>
          </a:p>
          <a:p>
            <a:pPr lvl="3"/>
            <a:r>
              <a:rPr lang="fr-FR" dirty="0" err="1" smtClean="0"/>
              <a:t>c.a.d</a:t>
            </a:r>
            <a:r>
              <a:rPr lang="fr-FR" dirty="0" smtClean="0"/>
              <a:t>. le nombre de ‘0’</a:t>
            </a:r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/>
              <a:t>100 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 smtClean="0"/>
              <a:t>3 </a:t>
            </a:r>
            <a:r>
              <a:rPr lang="fr-FR" dirty="0"/>
              <a:t>= log</a:t>
            </a:r>
            <a:r>
              <a:rPr lang="fr-FR" baseline="-25000" dirty="0"/>
              <a:t>10</a:t>
            </a:r>
            <a:r>
              <a:rPr lang="fr-FR" dirty="0"/>
              <a:t> </a:t>
            </a:r>
            <a:r>
              <a:rPr lang="fr-FR" dirty="0" smtClean="0"/>
              <a:t>1000</a:t>
            </a:r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Revisitons l’addition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28083" y="1779252"/>
            <a:ext cx="2364325" cy="2988742"/>
          </a:xfrm>
        </p:spPr>
        <p:txBody>
          <a:bodyPr/>
          <a:lstStyle/>
          <a:p>
            <a:r>
              <a:rPr lang="fr-FR" dirty="0"/>
              <a:t>Ne pas confondre :</a:t>
            </a:r>
          </a:p>
          <a:p>
            <a:pPr lvl="1"/>
            <a:r>
              <a:rPr lang="fr-FR" dirty="0" smtClean="0"/>
              <a:t>Un nombre</a:t>
            </a:r>
          </a:p>
          <a:p>
            <a:pPr lvl="1"/>
            <a:r>
              <a:rPr lang="fr-FR" dirty="0" smtClean="0"/>
              <a:t>Ses représentations</a:t>
            </a:r>
            <a:endParaRPr lang="fr-FR" dirty="0"/>
          </a:p>
          <a:p>
            <a:endParaRPr lang="fr-FR" dirty="0" smtClean="0"/>
          </a:p>
          <a:p>
            <a:r>
              <a:rPr lang="en-US" b="0" dirty="0" err="1" smtClean="0"/>
              <a:t>Une</a:t>
            </a:r>
            <a:r>
              <a:rPr lang="en-US" b="0" dirty="0" smtClean="0"/>
              <a:t> </a:t>
            </a:r>
            <a:r>
              <a:rPr lang="en-US" b="0" dirty="0" err="1" smtClean="0"/>
              <a:t>représentation</a:t>
            </a:r>
            <a:r>
              <a:rPr lang="en-US" b="0" dirty="0" smtClean="0"/>
              <a:t> </a:t>
            </a:r>
            <a:r>
              <a:rPr lang="en-US" b="0" dirty="0" err="1" smtClean="0"/>
              <a:t>est</a:t>
            </a:r>
            <a:r>
              <a:rPr lang="en-US" b="0" dirty="0" smtClean="0"/>
              <a:t> </a:t>
            </a:r>
            <a:r>
              <a:rPr lang="en-US" b="0" u="sng" dirty="0" smtClean="0">
                <a:solidFill>
                  <a:srgbClr val="FF0000"/>
                </a:solidFill>
              </a:rPr>
              <a:t>LOGARITHMIQUEMENT</a:t>
            </a:r>
            <a:r>
              <a:rPr lang="en-US" b="0" dirty="0" smtClean="0"/>
              <a:t> plus petite que le </a:t>
            </a:r>
            <a:r>
              <a:rPr lang="en-US" b="0" dirty="0" err="1" smtClean="0"/>
              <a:t>nombre</a:t>
            </a:r>
            <a:endParaRPr lang="en-US" b="0" dirty="0"/>
          </a:p>
          <a:p>
            <a:r>
              <a:rPr lang="fr-FR" b="0" dirty="0" smtClean="0"/>
              <a:t>Un nombre est </a:t>
            </a:r>
            <a:r>
              <a:rPr lang="fr-FR" b="0" u="sng" dirty="0" smtClean="0">
                <a:solidFill>
                  <a:srgbClr val="FF0000"/>
                </a:solidFill>
              </a:rPr>
              <a:t>EXPONENTIELLEMENT</a:t>
            </a:r>
            <a:r>
              <a:rPr lang="fr-FR" b="0" dirty="0" smtClean="0"/>
              <a:t> plus grand que sa représentation</a:t>
            </a:r>
          </a:p>
          <a:p>
            <a:endParaRPr lang="fr-FR" b="0" dirty="0"/>
          </a:p>
          <a:p>
            <a:pPr marL="0" indent="0">
              <a:buNone/>
            </a:pPr>
            <a:r>
              <a:rPr lang="fr-FR" b="0" dirty="0" smtClean="0"/>
              <a:t>Si pour représenter 1 million,</a:t>
            </a:r>
          </a:p>
          <a:p>
            <a:pPr marL="0" indent="0">
              <a:buNone/>
            </a:pPr>
            <a:r>
              <a:rPr lang="fr-FR" b="0" dirty="0"/>
              <a:t>i</a:t>
            </a:r>
            <a:r>
              <a:rPr lang="fr-FR" b="0" dirty="0" smtClean="0"/>
              <a:t>l fallait 1 million de chiffres …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8" name="Connecteur droit 27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llipse 29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33" name="Connecteur droit avec flèche 32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6" name="Ellipse 35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Arc 37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Espace réservé du contenu 1"/>
          <p:cNvSpPr txBox="1">
            <a:spLocks/>
          </p:cNvSpPr>
          <p:nvPr/>
        </p:nvSpPr>
        <p:spPr bwMode="gray">
          <a:xfrm>
            <a:off x="983870" y="1815666"/>
            <a:ext cx="3732146" cy="2951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11</a:t>
            </a:r>
          </a:p>
          <a:p>
            <a:endParaRPr lang="fr-FR" dirty="0" smtClean="0"/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+1 (22</a:t>
            </a:r>
            <a:r>
              <a:rPr lang="fr-FR" baseline="30000" dirty="0" smtClean="0"/>
              <a:t>ième</a:t>
            </a:r>
            <a:r>
              <a:rPr lang="fr-FR" dirty="0" smtClean="0"/>
              <a:t> fois)</a:t>
            </a:r>
          </a:p>
          <a:p>
            <a:endParaRPr lang="fr-FR" dirty="0" smtClean="0"/>
          </a:p>
          <a:p>
            <a:r>
              <a:rPr lang="fr-FR" dirty="0" smtClean="0"/>
              <a:t>___</a:t>
            </a:r>
          </a:p>
          <a:p>
            <a:r>
              <a:rPr lang="fr-FR" dirty="0" smtClean="0"/>
              <a:t>33</a:t>
            </a:r>
          </a:p>
          <a:p>
            <a:endParaRPr lang="fr-FR" dirty="0"/>
          </a:p>
          <a:p>
            <a:r>
              <a:rPr lang="fr-FR" dirty="0" smtClean="0"/>
              <a:t>Complexité ?</a:t>
            </a:r>
          </a:p>
          <a:p>
            <a:pPr lvl="1"/>
            <a:r>
              <a:rPr lang="fr-FR" dirty="0" smtClean="0"/>
              <a:t>fonction de la TAILLE de l’entrée …</a:t>
            </a:r>
          </a:p>
          <a:p>
            <a:pPr lvl="1"/>
            <a:r>
              <a:rPr lang="fr-FR" dirty="0" smtClean="0"/>
              <a:t>… et non pas de sa VALEUR</a:t>
            </a:r>
          </a:p>
          <a:p>
            <a:r>
              <a:rPr lang="fr-FR" dirty="0" smtClean="0"/>
              <a:t>EXPONENTIELLE !!!</a:t>
            </a:r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40" name="Espace réservé du contenu 1"/>
          <p:cNvSpPr txBox="1">
            <a:spLocks/>
          </p:cNvSpPr>
          <p:nvPr/>
        </p:nvSpPr>
        <p:spPr bwMode="gray">
          <a:xfrm>
            <a:off x="5328084" y="288882"/>
            <a:ext cx="2952328" cy="1166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Ne pas confondre :</a:t>
            </a:r>
          </a:p>
          <a:p>
            <a:pPr lvl="1"/>
            <a:r>
              <a:rPr lang="fr-FR" dirty="0" smtClean="0"/>
              <a:t>Un problème</a:t>
            </a:r>
          </a:p>
          <a:p>
            <a:pPr lvl="1"/>
            <a:r>
              <a:rPr lang="fr-FR" dirty="0" smtClean="0"/>
              <a:t>Ses algorithmes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Prob</a:t>
            </a:r>
            <a:r>
              <a:rPr lang="fr-FR" dirty="0" smtClean="0"/>
              <a:t>) = </a:t>
            </a:r>
            <a:r>
              <a:rPr lang="fr-FR" u="sng" dirty="0" smtClean="0">
                <a:solidFill>
                  <a:srgbClr val="FF0000"/>
                </a:solidFill>
              </a:rPr>
              <a:t>min</a:t>
            </a:r>
            <a:r>
              <a:rPr lang="fr-FR" dirty="0" smtClean="0"/>
              <a:t> </a:t>
            </a:r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Algos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42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6" grpId="0"/>
      <p:bldP spid="30" grpId="0" animBg="1"/>
      <p:bldP spid="39" grpId="0" build="p"/>
      <p:bldP spid="4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la multiplication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2463738"/>
            <a:ext cx="5724636" cy="577967"/>
          </a:xfrm>
        </p:spPr>
        <p:txBody>
          <a:bodyPr/>
          <a:lstStyle/>
          <a:p>
            <a:r>
              <a:rPr lang="fr-FR" dirty="0" smtClean="0"/>
              <a:t>1969 : Volker </a:t>
            </a:r>
            <a:r>
              <a:rPr lang="fr-FR" dirty="0" err="1" smtClean="0"/>
              <a:t>Strassen</a:t>
            </a:r>
            <a:r>
              <a:rPr lang="fr-FR" dirty="0" smtClean="0"/>
              <a:t> :                         produit matriciel ‘rapide’</a:t>
            </a:r>
          </a:p>
          <a:p>
            <a:r>
              <a:rPr lang="fr-FR" dirty="0" smtClean="0"/>
              <a:t>1971 : A. </a:t>
            </a:r>
            <a:r>
              <a:rPr lang="fr-FR" dirty="0" err="1" smtClean="0"/>
              <a:t>Schönhage</a:t>
            </a:r>
            <a:r>
              <a:rPr lang="fr-FR" dirty="0" smtClean="0"/>
              <a:t> &amp; V. </a:t>
            </a:r>
            <a:r>
              <a:rPr lang="fr-FR" dirty="0" err="1" smtClean="0"/>
              <a:t>Strassen</a:t>
            </a:r>
            <a:r>
              <a:rPr lang="fr-FR" dirty="0" smtClean="0"/>
              <a:t> :     n . log(n) . </a:t>
            </a:r>
            <a:r>
              <a:rPr lang="fr-FR" dirty="0"/>
              <a:t>l</a:t>
            </a:r>
            <a:r>
              <a:rPr lang="fr-FR" dirty="0" smtClean="0"/>
              <a:t>og(log(n))</a:t>
            </a:r>
          </a:p>
          <a:p>
            <a:r>
              <a:rPr lang="fr-FR" dirty="0" smtClean="0"/>
              <a:t>2019 : D. Harvey &amp; J. van der </a:t>
            </a:r>
            <a:r>
              <a:rPr lang="fr-FR" dirty="0" err="1" smtClean="0"/>
              <a:t>Hoeven</a:t>
            </a:r>
            <a:r>
              <a:rPr lang="fr-FR" dirty="0" smtClean="0"/>
              <a:t> : n . log(n)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63588" y="3106996"/>
            <a:ext cx="4278776" cy="1228950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107504" y="4338799"/>
            <a:ext cx="5556078" cy="465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Et donc : ON NE SAIT TOUJOURS PAS !!!</a:t>
            </a:r>
          </a:p>
          <a:p>
            <a:pPr lvl="1"/>
            <a:r>
              <a:rPr lang="fr-FR" dirty="0" smtClean="0"/>
              <a:t>Conjecture JLD : rdv dans 50 ans pour la réponse.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9328" y="687219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5900" y="55002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95919" y="1067191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103623" y="1229944"/>
            <a:ext cx="953978" cy="434899"/>
            <a:chOff x="1907704" y="2289288"/>
            <a:chExt cx="953978" cy="434899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173840" y="1038848"/>
            <a:ext cx="1231261" cy="555397"/>
            <a:chOff x="2977921" y="2098192"/>
            <a:chExt cx="1231261" cy="555397"/>
          </a:xfrm>
        </p:grpSpPr>
        <p:sp>
          <p:nvSpPr>
            <p:cNvPr id="24" name="Ellipse 23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7432370" y="864465"/>
            <a:ext cx="1280090" cy="1223730"/>
            <a:chOff x="7236451" y="1923809"/>
            <a:chExt cx="1280090" cy="1223730"/>
          </a:xfrm>
        </p:grpSpPr>
        <p:sp>
          <p:nvSpPr>
            <p:cNvPr id="32" name="Ellipse 31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104" name="Ellipse 103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86" name="Ellipse 85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77" name="Ellipse 76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68" name="Ellipse 67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59" name="Ellipse 5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50" name="Ellipse 49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41" name="Ellipse 40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13" name="Groupe 112"/>
          <p:cNvGrpSpPr/>
          <p:nvPr/>
        </p:nvGrpSpPr>
        <p:grpSpPr>
          <a:xfrm>
            <a:off x="5752173" y="1145018"/>
            <a:ext cx="1471163" cy="583437"/>
            <a:chOff x="5556254" y="2204362"/>
            <a:chExt cx="1471163" cy="583437"/>
          </a:xfrm>
        </p:grpSpPr>
        <p:cxnSp>
          <p:nvCxnSpPr>
            <p:cNvPr id="114" name="Connecteur droit 113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22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24" name="Connecteur droit 123"/>
            <p:cNvCxnSpPr>
              <a:stCxn id="118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>
              <a:stCxn id="123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127" name="Ellipse 126"/>
          <p:cNvSpPr/>
          <p:nvPr/>
        </p:nvSpPr>
        <p:spPr>
          <a:xfrm>
            <a:off x="4460458" y="1165421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41542" y="1710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167519" y="1279667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contenu 1"/>
          <p:cNvSpPr txBox="1">
            <a:spLocks/>
          </p:cNvSpPr>
          <p:nvPr/>
        </p:nvSpPr>
        <p:spPr bwMode="gray">
          <a:xfrm>
            <a:off x="107504" y="2247714"/>
            <a:ext cx="5556078" cy="2544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 : Anatoly </a:t>
            </a:r>
            <a:r>
              <a:rPr lang="fr-FR" dirty="0" err="1" smtClean="0"/>
              <a:t>Karatsuba</a:t>
            </a:r>
            <a:r>
              <a:rPr lang="fr-FR" dirty="0" smtClean="0"/>
              <a:t> :                     n</a:t>
            </a:r>
            <a:r>
              <a:rPr lang="fr-FR" baseline="30000" dirty="0" smtClean="0"/>
              <a:t>log</a:t>
            </a:r>
            <a:r>
              <a:rPr lang="fr-FR" sz="1100" baseline="14000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  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 n</a:t>
            </a:r>
            <a:r>
              <a:rPr lang="fr-FR" baseline="30000" dirty="0" smtClean="0"/>
              <a:t>1.585</a:t>
            </a:r>
            <a:r>
              <a:rPr lang="fr-FR" dirty="0" smtClean="0"/>
              <a:t>  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073387" y="2118433"/>
            <a:ext cx="1186201" cy="15097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710000" y="2860293"/>
            <a:ext cx="1398165" cy="18684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422073" y="2834740"/>
            <a:ext cx="1287927" cy="1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  <p:bldP spid="13" grpId="0"/>
      <p:bldP spid="14" grpId="0"/>
      <p:bldP spid="15" grpId="0"/>
      <p:bldP spid="127" grpId="0" animBg="1"/>
      <p:bldP spid="129" grpId="0"/>
      <p:bldP spid="131" grpId="0" animBg="1"/>
      <p:bldP spid="1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 et factorisation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184370" cy="3528802"/>
          </a:xfrm>
        </p:spPr>
        <p:txBody>
          <a:bodyPr/>
          <a:lstStyle/>
          <a:p>
            <a:r>
              <a:rPr lang="fr-FR" dirty="0" smtClean="0"/>
              <a:t>N = 23 est-il premier ?</a:t>
            </a:r>
          </a:p>
          <a:p>
            <a:pPr lvl="1"/>
            <a:r>
              <a:rPr lang="fr-FR" dirty="0" smtClean="0"/>
              <a:t>Divisible par 2 ?</a:t>
            </a:r>
          </a:p>
          <a:p>
            <a:pPr lvl="1"/>
            <a:r>
              <a:rPr lang="fr-FR" dirty="0" smtClean="0"/>
              <a:t>Divisible par 3 ?</a:t>
            </a:r>
          </a:p>
          <a:p>
            <a:pPr lvl="1"/>
            <a:r>
              <a:rPr lang="fr-FR" dirty="0" smtClean="0"/>
              <a:t>Divisible par 4 ?</a:t>
            </a:r>
          </a:p>
          <a:p>
            <a:pPr lvl="1"/>
            <a:r>
              <a:rPr lang="fr-FR" dirty="0" smtClean="0"/>
              <a:t>Divisible par 5 ?</a:t>
            </a:r>
          </a:p>
          <a:p>
            <a:pPr lvl="1"/>
            <a:r>
              <a:rPr lang="fr-FR" dirty="0" smtClean="0"/>
              <a:t>Divisible par 7 ?</a:t>
            </a:r>
          </a:p>
          <a:p>
            <a:pPr lvl="1"/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‘meilleur compromis’ : divisibilité par 2, puis par tous les impairs &lt; </a:t>
            </a:r>
            <a:r>
              <a:rPr lang="fr-FR" dirty="0" smtClean="0">
                <a:sym typeface="Symbol" panose="05050102010706020507" pitchFamily="18" charset="2"/>
              </a:rPr>
              <a:t>N</a:t>
            </a:r>
          </a:p>
          <a:p>
            <a:endParaRPr lang="fr-FR" dirty="0">
              <a:sym typeface="Symbol" panose="05050102010706020507" pitchFamily="18" charset="2"/>
            </a:endParaRPr>
          </a:p>
          <a:p>
            <a:r>
              <a:rPr lang="fr-FR" dirty="0" smtClean="0">
                <a:sym typeface="Symbol" panose="05050102010706020507" pitchFamily="18" charset="2"/>
              </a:rPr>
              <a:t>Nombre d’opérations ?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Si </a:t>
            </a:r>
            <a:r>
              <a:rPr lang="fr-FR" dirty="0"/>
              <a:t>N</a:t>
            </a:r>
            <a:r>
              <a:rPr lang="fr-FR" dirty="0" smtClean="0"/>
              <a:t> est </a:t>
            </a:r>
            <a:r>
              <a:rPr lang="fr-FR" u="sng" dirty="0" smtClean="0"/>
              <a:t>composite</a:t>
            </a:r>
            <a:r>
              <a:rPr lang="fr-FR" dirty="0" smtClean="0"/>
              <a:t>, l’</a:t>
            </a:r>
            <a:r>
              <a:rPr lang="fr-FR" dirty="0" err="1" smtClean="0"/>
              <a:t>algo</a:t>
            </a:r>
            <a:r>
              <a:rPr lang="fr-FR" dirty="0" smtClean="0"/>
              <a:t> donne un diviseur : c’est un « témoin/preuve/certificat »</a:t>
            </a:r>
          </a:p>
          <a:p>
            <a:pPr lvl="1"/>
            <a:r>
              <a:rPr lang="fr-FR" dirty="0" err="1" smtClean="0"/>
              <a:t>Witness</a:t>
            </a:r>
            <a:r>
              <a:rPr lang="fr-FR" dirty="0" smtClean="0"/>
              <a:t>/proof/</a:t>
            </a:r>
            <a:r>
              <a:rPr lang="fr-FR" dirty="0" err="1" smtClean="0"/>
              <a:t>certificate</a:t>
            </a:r>
            <a:r>
              <a:rPr lang="fr-FR" dirty="0" smtClean="0"/>
              <a:t> of </a:t>
            </a:r>
            <a:r>
              <a:rPr lang="fr-FR" dirty="0" err="1" smtClean="0"/>
              <a:t>compositeness</a:t>
            </a:r>
            <a:endParaRPr lang="fr-FR" dirty="0" smtClean="0"/>
          </a:p>
          <a:p>
            <a:pPr lvl="1"/>
            <a:r>
              <a:rPr lang="fr-FR" dirty="0" smtClean="0"/>
              <a:t>COURT : de taille comparable à 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23828" y="79088"/>
            <a:ext cx="6084676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 </a:t>
            </a:r>
            <a:r>
              <a:rPr lang="en-US" sz="1200" dirty="0" err="1" smtClean="0"/>
              <a:t>problème</a:t>
            </a:r>
            <a:r>
              <a:rPr lang="en-US" sz="1200" dirty="0" smtClean="0"/>
              <a:t> de </a:t>
            </a:r>
            <a:r>
              <a:rPr lang="en-US" sz="1200" dirty="0" err="1" smtClean="0"/>
              <a:t>distinguer</a:t>
            </a:r>
            <a:r>
              <a:rPr lang="en-US" sz="1200" dirty="0" smtClean="0"/>
              <a:t> les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 premiers des </a:t>
            </a:r>
            <a:r>
              <a:rPr lang="en-US" sz="1200" dirty="0" err="1" smtClean="0"/>
              <a:t>composés</a:t>
            </a:r>
            <a:r>
              <a:rPr lang="en-US" sz="1200" dirty="0" smtClean="0"/>
              <a:t> et de </a:t>
            </a:r>
            <a:r>
              <a:rPr lang="en-US" sz="1200" dirty="0" err="1" smtClean="0"/>
              <a:t>décomposer</a:t>
            </a:r>
            <a:r>
              <a:rPr lang="en-US" sz="1200" dirty="0" smtClean="0"/>
              <a:t> </a:t>
            </a:r>
            <a:r>
              <a:rPr lang="en-US" sz="1200" dirty="0" err="1" smtClean="0"/>
              <a:t>ces</a:t>
            </a:r>
            <a:r>
              <a:rPr lang="en-US" sz="1200" dirty="0" smtClean="0"/>
              <a:t> </a:t>
            </a:r>
            <a:r>
              <a:rPr lang="en-US" sz="1200" dirty="0" err="1" smtClean="0"/>
              <a:t>derniers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facteurs</a:t>
            </a:r>
            <a:r>
              <a:rPr lang="en-US" sz="1200" dirty="0" smtClean="0"/>
              <a:t> premiers </a:t>
            </a:r>
            <a:r>
              <a:rPr lang="en-US" sz="1200" dirty="0" err="1" smtClean="0"/>
              <a:t>est</a:t>
            </a:r>
            <a:r>
              <a:rPr lang="en-US" sz="1200" dirty="0" smtClean="0"/>
              <a:t> … un des plus </a:t>
            </a:r>
            <a:r>
              <a:rPr lang="en-US" sz="1200" dirty="0" err="1" smtClean="0"/>
              <a:t>importants</a:t>
            </a:r>
            <a:r>
              <a:rPr lang="en-US" sz="1200" dirty="0" smtClean="0"/>
              <a:t> et </a:t>
            </a:r>
            <a:r>
              <a:rPr lang="en-US" sz="1200" dirty="0" err="1" smtClean="0"/>
              <a:t>utiles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arithmétique</a:t>
            </a:r>
            <a:r>
              <a:rPr lang="en-US" sz="1200" dirty="0" smtClean="0"/>
              <a:t>.</a:t>
            </a:r>
            <a:endParaRPr lang="en-US" sz="1200" dirty="0"/>
          </a:p>
          <a:p>
            <a:endParaRPr lang="en-US" sz="1200" dirty="0" smtClean="0"/>
          </a:p>
          <a:p>
            <a:r>
              <a:rPr lang="en-US" sz="1200" dirty="0" err="1" smtClean="0"/>
              <a:t>Néanmoins</a:t>
            </a:r>
            <a:r>
              <a:rPr lang="en-US" sz="1200" dirty="0" smtClean="0"/>
              <a:t> nous </a:t>
            </a:r>
            <a:r>
              <a:rPr lang="en-US" sz="1200" dirty="0" err="1" smtClean="0"/>
              <a:t>devons</a:t>
            </a:r>
            <a:r>
              <a:rPr lang="en-US" sz="1200" dirty="0" smtClean="0"/>
              <a:t> </a:t>
            </a:r>
            <a:r>
              <a:rPr lang="en-US" sz="1200" dirty="0" err="1" smtClean="0"/>
              <a:t>admettre</a:t>
            </a:r>
            <a:r>
              <a:rPr lang="en-US" sz="1200" dirty="0" smtClean="0"/>
              <a:t> que </a:t>
            </a:r>
            <a:r>
              <a:rPr lang="en-US" sz="1200" dirty="0" err="1" smtClean="0"/>
              <a:t>toutes</a:t>
            </a:r>
            <a:r>
              <a:rPr lang="en-US" sz="1200" dirty="0" smtClean="0"/>
              <a:t> les </a:t>
            </a:r>
            <a:r>
              <a:rPr lang="en-US" sz="1200" dirty="0" err="1" smtClean="0"/>
              <a:t>méthodes</a:t>
            </a:r>
            <a:r>
              <a:rPr lang="en-US" sz="1200" dirty="0" smtClean="0"/>
              <a:t> … </a:t>
            </a:r>
            <a:r>
              <a:rPr lang="en-US" sz="1200" dirty="0" err="1" smtClean="0"/>
              <a:t>sont</a:t>
            </a:r>
            <a:r>
              <a:rPr lang="en-US" sz="1200" dirty="0" smtClean="0"/>
              <a:t> </a:t>
            </a:r>
            <a:r>
              <a:rPr lang="en-US" sz="1200" dirty="0" err="1" smtClean="0"/>
              <a:t>tellement</a:t>
            </a:r>
            <a:r>
              <a:rPr lang="en-US" sz="1200" dirty="0" smtClean="0"/>
              <a:t> </a:t>
            </a:r>
            <a:r>
              <a:rPr lang="en-US" sz="1200" dirty="0" err="1" smtClean="0"/>
              <a:t>laborieuses</a:t>
            </a:r>
            <a:r>
              <a:rPr lang="en-US" sz="1200" dirty="0" smtClean="0"/>
              <a:t> … </a:t>
            </a:r>
            <a:r>
              <a:rPr lang="en-US" sz="1200" dirty="0" err="1" smtClean="0"/>
              <a:t>elles</a:t>
            </a:r>
            <a:r>
              <a:rPr lang="en-US" sz="1200" dirty="0" smtClean="0"/>
              <a:t> </a:t>
            </a:r>
            <a:r>
              <a:rPr lang="en-US" sz="1200" dirty="0" err="1" smtClean="0"/>
              <a:t>arrivent</a:t>
            </a:r>
            <a:r>
              <a:rPr lang="en-US" sz="1200" dirty="0" smtClean="0"/>
              <a:t> </a:t>
            </a:r>
            <a:r>
              <a:rPr lang="en-US" sz="1200" dirty="0"/>
              <a:t>à</a:t>
            </a:r>
            <a:r>
              <a:rPr lang="en-US" sz="1200" dirty="0" smtClean="0"/>
              <a:t> bout de la patience du </a:t>
            </a:r>
            <a:r>
              <a:rPr lang="en-US" sz="1200" dirty="0" err="1" smtClean="0"/>
              <a:t>calculateur</a:t>
            </a:r>
            <a:r>
              <a:rPr lang="en-US" sz="1200" dirty="0" smtClean="0"/>
              <a:t> le plus </a:t>
            </a:r>
            <a:r>
              <a:rPr lang="en-US" sz="1200" dirty="0" err="1" smtClean="0"/>
              <a:t>chevronné</a:t>
            </a:r>
            <a:r>
              <a:rPr lang="en-US" sz="1200" dirty="0" smtClean="0"/>
              <a:t> … et ne </a:t>
            </a:r>
            <a:r>
              <a:rPr lang="en-US" sz="1200" dirty="0" err="1" smtClean="0"/>
              <a:t>s’appliquent</a:t>
            </a:r>
            <a:r>
              <a:rPr lang="en-US" sz="1200" dirty="0" smtClean="0"/>
              <a:t> pas du tout aux grands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Carl Friedrich Gauss, 1798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286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Colorons les graphes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396022" y="3719832"/>
            <a:ext cx="2424450" cy="364086"/>
          </a:xfrm>
        </p:spPr>
        <p:txBody>
          <a:bodyPr/>
          <a:lstStyle/>
          <a:p>
            <a:r>
              <a:rPr lang="fr-FR" dirty="0" smtClean="0"/>
              <a:t>Réduction ‘polynomiale’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235910" y="15466"/>
            <a:ext cx="3208298" cy="30558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456442" y="771549"/>
            <a:ext cx="2679076" cy="21958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79512" y="2617830"/>
            <a:ext cx="4784595" cy="2168558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250825" y="1263522"/>
            <a:ext cx="2424450" cy="3640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: 4*4* … * 4</a:t>
            </a:r>
          </a:p>
        </p:txBody>
      </p:sp>
    </p:spTree>
    <p:extLst>
      <p:ext uri="{BB962C8B-B14F-4D97-AF65-F5344CB8AC3E}">
        <p14:creationId xmlns:p14="http://schemas.microsoft.com/office/powerpoint/2010/main" val="39754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BB7B86-1A6B-4396-82CD-495CB7635E87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94212a7-a8eb-497d-bd6b-0e3a174923ee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2887</Words>
  <Application>Microsoft Office PowerPoint</Application>
  <PresentationFormat>Affichage à l'écran (16:9)</PresentationFormat>
  <Paragraphs>554</Paragraphs>
  <Slides>54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54</vt:i4>
      </vt:variant>
    </vt:vector>
  </HeadingPairs>
  <TitlesOfParts>
    <vt:vector size="66" baseType="lpstr">
      <vt:lpstr>Arial</vt:lpstr>
      <vt:lpstr>Arial Black</vt:lpstr>
      <vt:lpstr>Calibri</vt:lpstr>
      <vt:lpstr>Chiller</vt:lpstr>
      <vt:lpstr>MT Extra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Faisons un achat sur internet …</vt:lpstr>
      <vt:lpstr>Complexité de l’addition … </vt:lpstr>
      <vt:lpstr>Rappels du collège : puissances et racines</vt:lpstr>
      <vt:lpstr>Rappels du lycée : exponentielles et logarithmes</vt:lpstr>
      <vt:lpstr>Revisitons l’addition</vt:lpstr>
      <vt:lpstr>Et la multiplication ?</vt:lpstr>
      <vt:lpstr>Primalité et factorisation</vt:lpstr>
      <vt:lpstr>Colorons les graphes (1/2)</vt:lpstr>
      <vt:lpstr>Colorons les graphes (2/2)</vt:lpstr>
      <vt:lpstr>Déconfinons !</vt:lpstr>
      <vt:lpstr>Soyons un peu logiques ! (1/2)</vt:lpstr>
      <vt:lpstr>Soyons un peu logiques ! (2/2)</vt:lpstr>
      <vt:lpstr>Certains problèmes sont équivalents</vt:lpstr>
      <vt:lpstr>Le paysage avant le 6 mai 1971</vt:lpstr>
      <vt:lpstr>Interlude : le « non-déterminisme » (1/2)</vt:lpstr>
      <vt:lpstr>Interlude : le « non-déterminisme » (2/2)</vt:lpstr>
      <vt:lpstr>Walter Savitch et la complexité en ‘espace’</vt:lpstr>
      <vt:lpstr>Le 6 mai 1971 : Stephen Cook</vt:lpstr>
      <vt:lpstr>Karp</vt:lpstr>
      <vt:lpstr>Karp</vt:lpstr>
      <vt:lpstr>1982 : le recuit « simulé » (« simulated » annealing)</vt:lpstr>
      <vt:lpstr>Karp</vt:lpstr>
      <vt:lpstr>Où sont les problèmes difficiles ?</vt:lpstr>
      <vt:lpstr>Les physiciens s’en mêlent</vt:lpstr>
      <vt:lpstr>bla</vt:lpstr>
      <vt:lpstr>bla</vt:lpstr>
      <vt:lpstr>bla</vt:lpstr>
      <vt:lpstr>bla</vt:lpstr>
      <vt:lpstr>bla</vt:lpstr>
      <vt:lpstr>bla</vt:lpstr>
      <vt:lpstr>Scale-free</vt:lpstr>
      <vt:lpstr>1975 : Pratt et le certificat de primalité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647</cp:revision>
  <cp:lastPrinted>2021-04-26T06:40:09Z</cp:lastPrinted>
  <dcterms:created xsi:type="dcterms:W3CDTF">2013-07-26T07:27:45Z</dcterms:created>
  <dcterms:modified xsi:type="dcterms:W3CDTF">2021-04-26T15:28:44Z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